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08788" cy="9940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755111-475B-42E8-3CFD-93A9D2E98E9C}" v="4" dt="2020-02-25T13:15:22.168"/>
    <p1510:client id="{EAE4CA8C-A624-441A-9A3C-C73B466730AC}" v="53" dt="2020-01-22T09:43:37.7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C10C9-51A4-4893-A045-FDC16EB915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A2C56D-FB6F-48D8-BC26-39E0D0F27E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ED245-018E-464C-9BBF-89E89ABCC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46452F-B35E-4B5B-A44D-ABF7814F6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8B7DF3-9D22-4780-A8C6-6EE6E2283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8356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399D0-C8E6-4770-AFB8-7E87FA0D0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88AB1C-3336-46C6-A945-C1B0E5E60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5DF92-A75B-4AD8-8840-B45B7B79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F9464B-DBD9-44E9-A1CB-9C62881AF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79706-00FF-4B3C-A211-C72CBCE05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44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989E51-7CF9-4615-A5D3-442D730BD4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7EB03F-78C4-4D84-8C5D-DF96B67C5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546F3-ABA8-45AE-BDDA-672847B31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A3778F-5649-484C-929E-CB1530B08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36994D-5586-4B92-AABF-DC2764D84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675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0D0DD2-605F-4962-8C0D-D1E2D8271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A428D4-1DF8-4F45-971B-0CFB6DBCC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8D28C-DF25-4C32-99EF-4D2F9C113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52A066-8A2D-428D-AE0C-14C0BC814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07B3F-CDD0-42CB-A096-8964BC07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64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2B7BA-6D90-414D-8F3C-C88D61FFBC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0693BA-413F-4308-BE11-A1C9EC7313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C3D62-0E80-4973-9209-7044B1AB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8C2A7-ED93-4FF9-8F2C-54F6A741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C0F438-815F-4249-8914-E8A72A134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982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EE728-B25D-41B0-A260-268B17897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15F8CC-A8C7-48D7-9BF6-64F430C46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23FCEA-CD95-46D0-A176-C63BCF2A65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9849C5-155C-4DCA-81FA-5C46389B8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71E78-85F7-4FE3-A18F-1946B95D9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230973-6D84-4213-AFDD-243092591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939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2408A-2120-426D-983F-9FD7685F3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9D5F2F-A70E-4CAA-B26A-61D078D54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EC692-399C-4F05-B4C9-C8EE19F9DA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E91FD4-BF37-4E17-985A-CD23F1E58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80964C-DC12-4F5B-A95A-2675A21BD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9F83D2-5786-482C-BF0B-1FE964D83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1A6799-01EA-4882-94CE-6C7CE3089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C7B243A-5EF5-47EA-92E5-693891532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74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11095-D07B-4315-BD78-BD43A0832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131148-B951-4853-8069-3AC00DDF2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DA4E3C-B39D-49DB-85A3-0A412BCFC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EA53CA-63CD-4B2F-A7CD-F3BB28207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1858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50AD64-E052-4E31-8FA6-9671B6727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8CA846-D5CA-4789-ADC6-FCB1A172D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0ADDE9-2A9B-4283-AA9A-F68FE21DF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44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1B8A-CFA2-4A62-9D77-AF38BC759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597ED-6583-4320-8C1E-7DBCF17F0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BCA0FD-54EB-4DD2-B757-7457D35B5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14056-8B35-4AB2-9698-ADABA3E7F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C8E0E-AEB1-4B2B-AC56-B0C1CDD77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EBE58-1E4F-4408-97B6-6F0C61EC8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995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543E4-C1AE-4FF5-AA5E-BC4587756F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3C8FD3-7B8F-4F75-953E-9EC2D5E12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34B87-716C-4D8E-9ED7-104BCBCC1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521A72-648A-4E26-801E-52C62D8A9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D1DD34-A8FF-422A-9A7B-F082CD14B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82CCC-CB4F-43A5-AC9B-CD884A335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92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5F84D7-72A3-435C-9AA6-8A513D0F7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35B2C-5D3B-4742-AC51-EE9099FB74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37771B-2BF1-42FB-9A20-B72CCAA6F3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E4DAF-EA32-4ABE-BD8B-00CC50CF71AF}" type="datetimeFigureOut">
              <a:rPr lang="en-GB" smtClean="0"/>
              <a:t>03/03/2020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0E8F6-EDC5-46BD-8A17-550DD14ED3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3FDAD3-46EB-4985-BC75-21EE0A5EDC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881F9-8783-4FBF-90E0-3BDC29D315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938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59528AF9-87D3-4CCF-AA32-819FCDAFBB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305" y="1667320"/>
            <a:ext cx="4467093" cy="293988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D7E163-64FA-4AC7-A3D1-14C653E00980}"/>
              </a:ext>
            </a:extLst>
          </p:cNvPr>
          <p:cNvSpPr txBox="1"/>
          <p:nvPr/>
        </p:nvSpPr>
        <p:spPr>
          <a:xfrm>
            <a:off x="3965608" y="0"/>
            <a:ext cx="45238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u="sng" dirty="0"/>
              <a:t>Numeracy and Maths at Oyne School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41E4BCDA-A47E-4F53-B7C4-58BC30783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551584"/>
              </p:ext>
            </p:extLst>
          </p:nvPr>
        </p:nvGraphicFramePr>
        <p:xfrm>
          <a:off x="125886" y="1137399"/>
          <a:ext cx="11839930" cy="458708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919965">
                  <a:extLst>
                    <a:ext uri="{9D8B030D-6E8A-4147-A177-3AD203B41FA5}">
                      <a16:colId xmlns:a16="http://schemas.microsoft.com/office/drawing/2014/main" val="42603136"/>
                    </a:ext>
                  </a:extLst>
                </a:gridCol>
                <a:gridCol w="5919965">
                  <a:extLst>
                    <a:ext uri="{9D8B030D-6E8A-4147-A177-3AD203B41FA5}">
                      <a16:colId xmlns:a16="http://schemas.microsoft.com/office/drawing/2014/main" val="994561609"/>
                    </a:ext>
                  </a:extLst>
                </a:gridCol>
              </a:tblGrid>
              <a:tr h="1949282">
                <a:tc>
                  <a:txBody>
                    <a:bodyPr/>
                    <a:lstStyle/>
                    <a:p>
                      <a:pPr algn="ctr"/>
                      <a:r>
                        <a:rPr lang="en-GB" sz="1100" b="1" u="sng" dirty="0"/>
                        <a:t>Quality Teaching and Professional Learning</a:t>
                      </a:r>
                      <a:endParaRPr lang="en-GB" sz="1200" b="1" u="none" dirty="0"/>
                    </a:p>
                    <a:p>
                      <a:r>
                        <a:rPr lang="en-GB" sz="1100" u="none" dirty="0"/>
                        <a:t>All pupils should receive high-quality teaching from teachers who are</a:t>
                      </a:r>
                    </a:p>
                    <a:p>
                      <a:r>
                        <a:rPr lang="en-GB" sz="1100" u="none" dirty="0"/>
                        <a:t>committed to their own professional learning.  Our Staff: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dirty="0"/>
                        <a:t>Are commitment to the improvement of teaching and learning through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100" u="none" dirty="0"/>
                        <a:t>      building on strengths and tackling key areas for improvement.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dirty="0"/>
                        <a:t>Are informed by research and collaborative enquiry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dirty="0"/>
                        <a:t>Are self-critical and reflect on their practice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dirty="0"/>
                        <a:t>Engage in relevant CPD opportunities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dirty="0"/>
                        <a:t>Promote Growth Mindset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dirty="0"/>
                        <a:t>Demonstrate enthusiasm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</a:t>
                      </a: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Growth Mindset in Numeracy and Mathematics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472439"/>
                  </a:ext>
                </a:extLst>
              </a:tr>
              <a:tr h="2637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Key Features of a Lesson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Whole class starter activity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- consolidates learning/addresses misconceptions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- increases fluency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Whole class Anchor Task/Problem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- assesses previous learning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- provides opportunity for discussion and reasoning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- Learning Intentions and Success Criteria agreed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Guided Practise/Teacher input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- different resources and strategies encouraged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Independent Practise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- differentiated as appropriate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Plenary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- Focussed on discussion of strategies and learning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- related to Learning Intention and Success Criteria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</a:t>
                      </a: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The Oyne School CPA Approach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</a:t>
                      </a:r>
                      <a:endParaRPr kumimoji="0" lang="en-GB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                                                                                  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7383826"/>
                  </a:ext>
                </a:extLst>
              </a:tr>
            </a:tbl>
          </a:graphicData>
        </a:graphic>
      </p:graphicFrame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AF36059A-AD96-4481-82C6-9BF6EBEA99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243487"/>
              </p:ext>
            </p:extLst>
          </p:nvPr>
        </p:nvGraphicFramePr>
        <p:xfrm>
          <a:off x="125889" y="5733811"/>
          <a:ext cx="11839929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6643">
                  <a:extLst>
                    <a:ext uri="{9D8B030D-6E8A-4147-A177-3AD203B41FA5}">
                      <a16:colId xmlns:a16="http://schemas.microsoft.com/office/drawing/2014/main" val="248391228"/>
                    </a:ext>
                  </a:extLst>
                </a:gridCol>
                <a:gridCol w="4687420">
                  <a:extLst>
                    <a:ext uri="{9D8B030D-6E8A-4147-A177-3AD203B41FA5}">
                      <a16:colId xmlns:a16="http://schemas.microsoft.com/office/drawing/2014/main" val="4066162436"/>
                    </a:ext>
                  </a:extLst>
                </a:gridCol>
                <a:gridCol w="3205866">
                  <a:extLst>
                    <a:ext uri="{9D8B030D-6E8A-4147-A177-3AD203B41FA5}">
                      <a16:colId xmlns:a16="http://schemas.microsoft.com/office/drawing/2014/main" val="2938056959"/>
                    </a:ext>
                  </a:extLst>
                </a:gridCol>
              </a:tblGrid>
              <a:tr h="1050917">
                <a:tc>
                  <a:txBody>
                    <a:bodyPr/>
                    <a:lstStyle/>
                    <a:p>
                      <a:r>
                        <a:rPr lang="en-GB" sz="1100" b="1" u="sng" dirty="0"/>
                        <a:t>Key Resources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b="1" u="none" dirty="0"/>
                        <a:t>Wide range of solid resources </a:t>
                      </a:r>
                      <a:r>
                        <a:rPr lang="en-GB" sz="1100" u="none" dirty="0"/>
                        <a:t>including Tens Frames, Place Value Discs, Base Ten etc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dirty="0"/>
                        <a:t>Leckie and Leckie Primary Maths for Scotland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dirty="0"/>
                        <a:t>Big Maths Beat That, Timetable </a:t>
                      </a:r>
                      <a:r>
                        <a:rPr lang="en-GB" sz="1100" u="none" dirty="0" err="1"/>
                        <a:t>Rockstars</a:t>
                      </a:r>
                      <a:r>
                        <a:rPr lang="en-GB" sz="1100" u="none" dirty="0"/>
                        <a:t>, </a:t>
                      </a:r>
                      <a:r>
                        <a:rPr lang="en-GB" sz="1100" u="none" dirty="0" err="1"/>
                        <a:t>Sumdog</a:t>
                      </a:r>
                      <a:r>
                        <a:rPr lang="en-GB" sz="1100" u="none" dirty="0"/>
                        <a:t>, Prodigy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100" u="none" dirty="0"/>
                        <a:t>White Rose Maths/</a:t>
                      </a:r>
                      <a:r>
                        <a:rPr lang="en-GB" sz="1100" u="none" dirty="0" err="1"/>
                        <a:t>Nrich</a:t>
                      </a:r>
                      <a:r>
                        <a:rPr lang="en-GB" sz="1100" u="none" dirty="0"/>
                        <a:t>/Power of 2 (support)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u="sng" dirty="0"/>
                        <a:t>Partnership Working and Pupil Voice</a:t>
                      </a:r>
                    </a:p>
                    <a:p>
                      <a:r>
                        <a:rPr lang="en-GB" sz="1100" b="0" u="none" dirty="0"/>
                        <a:t>We strive to ensure that all stakeholders are involved in planning how and what we learn and we regularly share our learning.  We do this through: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="0" u="none" dirty="0"/>
                        <a:t>Consultation using HGIOS and ‘wee’ HGIOS     - Reporting through </a:t>
                      </a:r>
                      <a:r>
                        <a:rPr lang="en-GB" sz="1100" b="1" u="none" dirty="0" err="1"/>
                        <a:t>SeeSaw</a:t>
                      </a:r>
                      <a:endParaRPr lang="en-GB" sz="1100" b="1" u="none" dirty="0"/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="0" u="none" dirty="0"/>
                        <a:t>Learning Circles                                                      - Family Learning events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100" b="0" u="none" dirty="0"/>
                        <a:t>Quality Improvement Pupils (QIPs)                    - Seeking views and opinions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100" b="1" u="sng" dirty="0"/>
                        <a:t>Planning and Assessment</a:t>
                      </a:r>
                    </a:p>
                    <a:p>
                      <a:r>
                        <a:rPr lang="en-GB" sz="1050" b="0" u="none" dirty="0"/>
                        <a:t>We ensure appropriate pace, challenge and understanding of ‘on-track’ learning using the following documents: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050" b="0" u="none" dirty="0"/>
                        <a:t>Northern Alliance MNU Progression Framework</a:t>
                      </a:r>
                    </a:p>
                    <a:p>
                      <a:pPr marL="171450" indent="-171450">
                        <a:buFontTx/>
                        <a:buChar char="-"/>
                      </a:pPr>
                      <a:r>
                        <a:rPr lang="en-GB" sz="1050" b="0" u="none" dirty="0"/>
                        <a:t>Glasgow Counts materials</a:t>
                      </a:r>
                      <a:endParaRPr lang="en-GB" sz="1100" b="1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777437"/>
                  </a:ext>
                </a:extLst>
              </a:tr>
            </a:tbl>
          </a:graphicData>
        </a:graphic>
      </p:graphicFrame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C4799BEC-CB32-4765-877C-0A81CEB49D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9669918"/>
              </p:ext>
            </p:extLst>
          </p:nvPr>
        </p:nvGraphicFramePr>
        <p:xfrm>
          <a:off x="125886" y="314102"/>
          <a:ext cx="11839930" cy="82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006075">
                  <a:extLst>
                    <a:ext uri="{9D8B030D-6E8A-4147-A177-3AD203B41FA5}">
                      <a16:colId xmlns:a16="http://schemas.microsoft.com/office/drawing/2014/main" val="233254199"/>
                    </a:ext>
                  </a:extLst>
                </a:gridCol>
                <a:gridCol w="2833855">
                  <a:extLst>
                    <a:ext uri="{9D8B030D-6E8A-4147-A177-3AD203B41FA5}">
                      <a16:colId xmlns:a16="http://schemas.microsoft.com/office/drawing/2014/main" val="2588757862"/>
                    </a:ext>
                  </a:extLst>
                </a:gridCol>
              </a:tblGrid>
              <a:tr h="737881">
                <a:tc>
                  <a:txBody>
                    <a:bodyPr/>
                    <a:lstStyle/>
                    <a:p>
                      <a:r>
                        <a:rPr lang="en-GB" sz="1200" b="1" u="sng" dirty="0"/>
                        <a:t>Aims:</a:t>
                      </a:r>
                    </a:p>
                    <a:p>
                      <a:r>
                        <a:rPr lang="en-GB" sz="1200" u="none" dirty="0"/>
                        <a:t>At Oyne School, we aim to foster a love of numeracy and maths and the belief that everyone can be successful mathematical thinkers, pattern spotters and problem solvers! We aim to provide opportunities for learning based on </a:t>
                      </a:r>
                      <a:r>
                        <a:rPr lang="en-GB" sz="1200" b="1" u="none" dirty="0"/>
                        <a:t>problem solving, reasoning and fluency</a:t>
                      </a:r>
                      <a:r>
                        <a:rPr lang="en-GB" sz="1200" u="none" dirty="0"/>
                        <a:t> that promote deep engagement and build our young people’s comprehension of numeracy and maths across the curriculum. </a:t>
                      </a:r>
                      <a:endParaRPr lang="en-GB" sz="11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u="sng" dirty="0"/>
                        <a:t>DYW: Skills for Life, Learning and Work</a:t>
                      </a:r>
                    </a:p>
                    <a:p>
                      <a:r>
                        <a:rPr lang="en-GB" sz="1200" u="none" dirty="0"/>
                        <a:t>Collaboration              Communication</a:t>
                      </a:r>
                    </a:p>
                    <a:p>
                      <a:r>
                        <a:rPr lang="en-GB" sz="1200" u="none" dirty="0"/>
                        <a:t>Problem Solving         Creativity</a:t>
                      </a:r>
                    </a:p>
                    <a:p>
                      <a:r>
                        <a:rPr lang="en-GB" sz="1200" u="none" dirty="0"/>
                        <a:t>Self-Management      Resilience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182780"/>
                  </a:ext>
                </a:extLst>
              </a:tr>
            </a:tbl>
          </a:graphicData>
        </a:graphic>
      </p:graphicFrame>
      <p:sp>
        <p:nvSpPr>
          <p:cNvPr id="11" name="Oval 10">
            <a:extLst>
              <a:ext uri="{FF2B5EF4-FFF2-40B4-BE49-F238E27FC236}">
                <a16:creationId xmlns:a16="http://schemas.microsoft.com/office/drawing/2014/main" id="{E26C7747-B19C-4876-9C22-D3FF2F57098E}"/>
              </a:ext>
            </a:extLst>
          </p:cNvPr>
          <p:cNvSpPr/>
          <p:nvPr/>
        </p:nvSpPr>
        <p:spPr>
          <a:xfrm>
            <a:off x="4625631" y="2181690"/>
            <a:ext cx="2840443" cy="186767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C37BF9-879E-46FF-8CDB-A88E24016F4F}"/>
              </a:ext>
            </a:extLst>
          </p:cNvPr>
          <p:cNvSpPr txBox="1"/>
          <p:nvPr/>
        </p:nvSpPr>
        <p:spPr>
          <a:xfrm>
            <a:off x="4944762" y="2260098"/>
            <a:ext cx="220218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“To face the</a:t>
            </a:r>
          </a:p>
          <a:p>
            <a:pPr algn="ctr"/>
            <a:r>
              <a:rPr lang="en-GB" sz="1200" b="1" dirty="0"/>
              <a:t> challenges of the 21</a:t>
            </a:r>
            <a:r>
              <a:rPr lang="en-GB" sz="1200" b="1" baseline="30000" dirty="0"/>
              <a:t>st</a:t>
            </a:r>
            <a:r>
              <a:rPr lang="en-GB" sz="1200" b="1" dirty="0"/>
              <a:t> Century, each young person needs to have confidence using mathematical skills, and Scotland needs both specialist mathematicians and a highly numerate population.” </a:t>
            </a:r>
          </a:p>
          <a:p>
            <a:pPr algn="ctr"/>
            <a:r>
              <a:rPr lang="en-GB" sz="1200" b="1" dirty="0"/>
              <a:t>BTC1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7DCDB083-4BDE-4455-B7BF-A4B010B41F2B}"/>
              </a:ext>
            </a:extLst>
          </p:cNvPr>
          <p:cNvSpPr/>
          <p:nvPr/>
        </p:nvSpPr>
        <p:spPr>
          <a:xfrm>
            <a:off x="3249130" y="5173046"/>
            <a:ext cx="2639906" cy="434390"/>
          </a:xfrm>
          <a:prstGeom prst="round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676314E-B6FB-439B-AB90-8F63C552A867}"/>
              </a:ext>
            </a:extLst>
          </p:cNvPr>
          <p:cNvSpPr txBox="1"/>
          <p:nvPr/>
        </p:nvSpPr>
        <p:spPr>
          <a:xfrm>
            <a:off x="3247370" y="5173046"/>
            <a:ext cx="2655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Focus on CPA , play based approaches and outdoor learning experiences 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B8DDD7C-3F0D-4A31-A1A8-4413B065C147}"/>
              </a:ext>
            </a:extLst>
          </p:cNvPr>
          <p:cNvSpPr/>
          <p:nvPr/>
        </p:nvSpPr>
        <p:spPr>
          <a:xfrm>
            <a:off x="6300216" y="1276400"/>
            <a:ext cx="1425388" cy="9836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DB60106-E3E4-4C2D-B161-D9E61F918542}"/>
              </a:ext>
            </a:extLst>
          </p:cNvPr>
          <p:cNvSpPr txBox="1"/>
          <p:nvPr/>
        </p:nvSpPr>
        <p:spPr>
          <a:xfrm>
            <a:off x="6446520" y="1460365"/>
            <a:ext cx="1042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Learners are at the heart of all we do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E0729C4C-0C0B-420E-A2D9-01A6F8C93E12}"/>
              </a:ext>
            </a:extLst>
          </p:cNvPr>
          <p:cNvSpPr/>
          <p:nvPr/>
        </p:nvSpPr>
        <p:spPr>
          <a:xfrm>
            <a:off x="7464225" y="1975204"/>
            <a:ext cx="1450810" cy="9836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100" dirty="0">
                <a:solidFill>
                  <a:prstClr val="black"/>
                </a:solidFill>
              </a:rPr>
              <a:t>Plan learning, teaching and assessment to meet learners needs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21A03A9-EAAE-461B-B57B-0F094CD005C6}"/>
              </a:ext>
            </a:extLst>
          </p:cNvPr>
          <p:cNvSpPr/>
          <p:nvPr/>
        </p:nvSpPr>
        <p:spPr>
          <a:xfrm>
            <a:off x="6152882" y="4037360"/>
            <a:ext cx="1755648" cy="110516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100" dirty="0">
                <a:solidFill>
                  <a:prstClr val="black"/>
                </a:solidFill>
              </a:rPr>
              <a:t>There is a balance between ongoing and periodic assessment which informs planning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46807C8-19AA-470B-A4CF-F89BAC84C126}"/>
              </a:ext>
            </a:extLst>
          </p:cNvPr>
          <p:cNvSpPr/>
          <p:nvPr/>
        </p:nvSpPr>
        <p:spPr>
          <a:xfrm>
            <a:off x="7387611" y="3285672"/>
            <a:ext cx="1643320" cy="9836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100" dirty="0">
                <a:solidFill>
                  <a:prstClr val="black"/>
                </a:solidFill>
              </a:rPr>
              <a:t>Learning Intentions reflect the standards, SC are clear and relevant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778B26A3-FB6D-472C-A831-5BBAADDC9CE5}"/>
              </a:ext>
            </a:extLst>
          </p:cNvPr>
          <p:cNvSpPr/>
          <p:nvPr/>
        </p:nvSpPr>
        <p:spPr>
          <a:xfrm>
            <a:off x="4309673" y="4049362"/>
            <a:ext cx="1755648" cy="100455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100" dirty="0">
                <a:solidFill>
                  <a:prstClr val="black"/>
                </a:solidFill>
              </a:rPr>
              <a:t>Wide range of evidence is gathered and informs planning and assessment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EF4AB5F4-53A8-4630-BAB9-904C3242EADC}"/>
              </a:ext>
            </a:extLst>
          </p:cNvPr>
          <p:cNvSpPr/>
          <p:nvPr/>
        </p:nvSpPr>
        <p:spPr>
          <a:xfrm>
            <a:off x="3167505" y="3285672"/>
            <a:ext cx="1636885" cy="9836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100" dirty="0">
                <a:solidFill>
                  <a:prstClr val="black"/>
                </a:solidFill>
              </a:rPr>
              <a:t>Progression Frameworks and Benchmarks used to evaluate progress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2D7CFB27-8642-4668-B72B-58F0315F889D}"/>
              </a:ext>
            </a:extLst>
          </p:cNvPr>
          <p:cNvSpPr/>
          <p:nvPr/>
        </p:nvSpPr>
        <p:spPr>
          <a:xfrm>
            <a:off x="3245273" y="1998182"/>
            <a:ext cx="1427210" cy="101789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100" dirty="0">
                <a:solidFill>
                  <a:prstClr val="black"/>
                </a:solidFill>
              </a:rPr>
              <a:t>Feedback is linked to SC and next steps identified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01B1A63-3CED-468F-809B-459F09A04E64}"/>
              </a:ext>
            </a:extLst>
          </p:cNvPr>
          <p:cNvSpPr/>
          <p:nvPr/>
        </p:nvSpPr>
        <p:spPr>
          <a:xfrm>
            <a:off x="4463648" y="1180284"/>
            <a:ext cx="1425388" cy="104745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GB" sz="1100" dirty="0">
                <a:solidFill>
                  <a:prstClr val="black"/>
                </a:solidFill>
              </a:rPr>
              <a:t>Variety of reporting methods used to highlight progress/next steps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C2302B-D0C9-4932-BBA4-31A77D8B2E7F}"/>
              </a:ext>
            </a:extLst>
          </p:cNvPr>
          <p:cNvSpPr txBox="1"/>
          <p:nvPr/>
        </p:nvSpPr>
        <p:spPr>
          <a:xfrm>
            <a:off x="9071722" y="3285672"/>
            <a:ext cx="285746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Research suggests that there are three steps necessary for pupils to develop understanding of a concept: </a:t>
            </a:r>
            <a:r>
              <a:rPr lang="en-GB" sz="1100" b="1" dirty="0"/>
              <a:t>Concrete – Pictorial- Abstract</a:t>
            </a:r>
          </a:p>
          <a:p>
            <a:r>
              <a:rPr lang="en-GB" sz="1100" b="1" u="sng" dirty="0"/>
              <a:t>Key elements of this approach: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Concrete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Bar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 err="1"/>
              <a:t>Numberline</a:t>
            </a:r>
            <a:endParaRPr lang="en-GB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Pictures and stories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The Expanded Method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Formal Method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D2D8F82A-13B1-4014-99CC-C85C20C985E3}"/>
              </a:ext>
            </a:extLst>
          </p:cNvPr>
          <p:cNvSpPr txBox="1"/>
          <p:nvPr/>
        </p:nvSpPr>
        <p:spPr>
          <a:xfrm>
            <a:off x="8977782" y="1419972"/>
            <a:ext cx="2925287" cy="1615827"/>
          </a:xfrm>
          <a:prstGeom prst="rect">
            <a:avLst/>
          </a:prstGeom>
          <a:noFill/>
          <a:ln w="38100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00" dirty="0"/>
              <a:t>Everyone can learn and achieve in maths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00" dirty="0"/>
              <a:t>Mistakes are valuable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00" dirty="0"/>
              <a:t>Questions and discussions are important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00" dirty="0"/>
              <a:t>Maths is about creativity, communication and making connections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00" dirty="0"/>
              <a:t>Depth is more important that speed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00" dirty="0"/>
              <a:t>Thinking should be made visible – jottings/whiteboards encouraged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en-GB" sz="1100" dirty="0"/>
              <a:t>Play based and engaging</a:t>
            </a:r>
          </a:p>
        </p:txBody>
      </p:sp>
      <p:graphicFrame>
        <p:nvGraphicFramePr>
          <p:cNvPr id="32" name="Table 32">
            <a:extLst>
              <a:ext uri="{FF2B5EF4-FFF2-40B4-BE49-F238E27FC236}">
                <a16:creationId xmlns:a16="http://schemas.microsoft.com/office/drawing/2014/main" id="{4FC7A87E-1066-4223-9A75-9102342BF9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1458419"/>
              </p:ext>
            </p:extLst>
          </p:nvPr>
        </p:nvGraphicFramePr>
        <p:xfrm>
          <a:off x="6446520" y="5231399"/>
          <a:ext cx="5316060" cy="42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9015">
                  <a:extLst>
                    <a:ext uri="{9D8B030D-6E8A-4147-A177-3AD203B41FA5}">
                      <a16:colId xmlns:a16="http://schemas.microsoft.com/office/drawing/2014/main" val="1565156346"/>
                    </a:ext>
                  </a:extLst>
                </a:gridCol>
                <a:gridCol w="1329015">
                  <a:extLst>
                    <a:ext uri="{9D8B030D-6E8A-4147-A177-3AD203B41FA5}">
                      <a16:colId xmlns:a16="http://schemas.microsoft.com/office/drawing/2014/main" val="3395587510"/>
                    </a:ext>
                  </a:extLst>
                </a:gridCol>
                <a:gridCol w="1329015">
                  <a:extLst>
                    <a:ext uri="{9D8B030D-6E8A-4147-A177-3AD203B41FA5}">
                      <a16:colId xmlns:a16="http://schemas.microsoft.com/office/drawing/2014/main" val="903446144"/>
                    </a:ext>
                  </a:extLst>
                </a:gridCol>
                <a:gridCol w="1329015">
                  <a:extLst>
                    <a:ext uri="{9D8B030D-6E8A-4147-A177-3AD203B41FA5}">
                      <a16:colId xmlns:a16="http://schemas.microsoft.com/office/drawing/2014/main" val="966311270"/>
                    </a:ext>
                  </a:extLst>
                </a:gridCol>
              </a:tblGrid>
              <a:tr h="35477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Collaborative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Problem solving, reasoning, fluency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Innovative teaching based on research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/>
                        <a:t>High quality</a:t>
                      </a:r>
                    </a:p>
                    <a:p>
                      <a:pPr algn="ctr"/>
                      <a:r>
                        <a:rPr lang="en-GB" sz="1100" dirty="0"/>
                        <a:t>feedback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93174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757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2331C4440C25478F7505BB6AC77067" ma:contentTypeVersion="10" ma:contentTypeDescription="Create a new document." ma:contentTypeScope="" ma:versionID="55e787068642c52b13bd4c783950e66a">
  <xsd:schema xmlns:xsd="http://www.w3.org/2001/XMLSchema" xmlns:xs="http://www.w3.org/2001/XMLSchema" xmlns:p="http://schemas.microsoft.com/office/2006/metadata/properties" xmlns:ns3="d906cd16-fa58-4ead-a8bd-24e3b7c4978b" xmlns:ns4="a2d63fc5-479d-4482-a05c-20bc47d0a0cf" targetNamespace="http://schemas.microsoft.com/office/2006/metadata/properties" ma:root="true" ma:fieldsID="6f98bd6f818dc08f6d121a071a4ba03c" ns3:_="" ns4:_="">
    <xsd:import namespace="d906cd16-fa58-4ead-a8bd-24e3b7c4978b"/>
    <xsd:import namespace="a2d63fc5-479d-4482-a05c-20bc47d0a0c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6cd16-fa58-4ead-a8bd-24e3b7c497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d63fc5-479d-4482-a05c-20bc47d0a0c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014265-A035-473F-BD36-25CE3218A2C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40140D8-1C50-4141-BD2C-83EAD96D941C}">
  <ds:schemaRefs>
    <ds:schemaRef ds:uri="http://schemas.microsoft.com/office/2006/documentManagement/types"/>
    <ds:schemaRef ds:uri="http://purl.org/dc/terms/"/>
    <ds:schemaRef ds:uri="d906cd16-fa58-4ead-a8bd-24e3b7c4978b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a2d63fc5-479d-4482-a05c-20bc47d0a0cf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B05263D-E085-4DF3-8980-5C7F341F0E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6cd16-fa58-4ead-a8bd-24e3b7c4978b"/>
    <ds:schemaRef ds:uri="a2d63fc5-479d-4482-a05c-20bc47d0a0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622</Words>
  <Application>Microsoft Office PowerPoint</Application>
  <PresentationFormat>Widescreen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Lindsey McBride</dc:creator>
  <cp:lastModifiedBy>Lindsey McBride</cp:lastModifiedBy>
  <cp:revision>7</cp:revision>
  <cp:lastPrinted>2020-03-03T14:24:38Z</cp:lastPrinted>
  <dcterms:created xsi:type="dcterms:W3CDTF">2020-01-21T12:26:13Z</dcterms:created>
  <dcterms:modified xsi:type="dcterms:W3CDTF">2020-03-03T14:25:30Z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0x010100F22331C4440C25478F7505BB6AC77067</vt:lpwstr>
  </property>
</Properties>
</file>